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9" r:id="rId2"/>
    <p:sldId id="275" r:id="rId3"/>
    <p:sldId id="276" r:id="rId4"/>
    <p:sldId id="277" r:id="rId5"/>
    <p:sldId id="279" r:id="rId6"/>
    <p:sldId id="280" r:id="rId7"/>
    <p:sldId id="281" r:id="rId8"/>
    <p:sldId id="270" r:id="rId9"/>
    <p:sldId id="262" r:id="rId10"/>
    <p:sldId id="268" r:id="rId11"/>
    <p:sldId id="263" r:id="rId12"/>
    <p:sldId id="273" r:id="rId13"/>
    <p:sldId id="258" r:id="rId14"/>
    <p:sldId id="264" r:id="rId15"/>
    <p:sldId id="266" r:id="rId16"/>
    <p:sldId id="272" r:id="rId17"/>
    <p:sldId id="267" r:id="rId18"/>
    <p:sldId id="271" r:id="rId19"/>
    <p:sldId id="274" r:id="rId20"/>
    <p:sldId id="26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7FC88-52E4-4FBB-877C-AE324C9EC543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17D4C0-3DC1-4DB7-BDCC-5F38C3A45B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327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088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68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98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795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103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685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ea typeface="MS PGothic" pitchFamily="34" charset="-128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1pPr>
            <a:lvl2pPr marL="742950" indent="-28575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2pPr>
            <a:lvl3pPr marL="11430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3pPr>
            <a:lvl4pPr marL="16002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4pPr>
            <a:lvl5pPr marL="20574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9pPr>
          </a:lstStyle>
          <a:p>
            <a:pPr eaLnBrk="1" hangingPunct="1"/>
            <a:fld id="{86ADA19B-70B1-4010-86A1-F71CEFADAAE3}" type="slidenum">
              <a:rPr lang="en-US" altLang="en-US" sz="1200" b="0" smtClean="0">
                <a:solidFill>
                  <a:schemeClr val="tx1"/>
                </a:solidFill>
                <a:latin typeface="Calibri" pitchFamily="34" charset="0"/>
                <a:ea typeface="MS PGothic" pitchFamily="34" charset="-128"/>
              </a:rPr>
              <a:pPr eaLnBrk="1" hangingPunct="1"/>
              <a:t>8</a:t>
            </a:fld>
            <a:endParaRPr lang="en-US" altLang="en-US" sz="1200" b="0" smtClean="0">
              <a:solidFill>
                <a:schemeClr val="tx1"/>
              </a:solidFill>
              <a:latin typeface="Calibri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3580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55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039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57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60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548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133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17D4C0-3DC1-4DB7-BDCC-5F38C3A45B9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4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CCD4FFE-44C6-48E0-88E1-00A5729DFAE6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D4FFE-44C6-48E0-88E1-00A5729DFAE6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CCD4FFE-44C6-48E0-88E1-00A5729DFAE6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CCD4FFE-44C6-48E0-88E1-00A5729DFAE6}" type="datetimeFigureOut">
              <a:rPr lang="en-US" smtClean="0"/>
              <a:t>12/9/2014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4E817CB-EA1A-409F-8559-4A6A76A7BAB2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VCpNk92uswY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highered.mcgraw-hill.com/sites/0072507470/student_view0/chapter25/animation__how_glycolysis_works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lasszone.com/cz/books/bio_09/resources/htmls/interactive_review/bio_intrev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highered.mcgraw-hill.com/sites/0072507470/student_view0/chapter25/animation__how_the_krebs_cycle_works__quiz_1_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highered.mcgraw-hill.com/sites/0072507470/student_view0/chapter25/animation__electron_transport_system_and_atp_synthesis__quiz_1_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-Gb2EzF_XqA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Catalyst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3840" y="1828800"/>
            <a:ext cx="8503920" cy="457200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4000" dirty="0" smtClean="0"/>
              <a:t>Discuss HW (Sec 4.5 questions 1-5) with neighbor(s)</a:t>
            </a:r>
            <a:endParaRPr 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5223164"/>
            <a:ext cx="624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Test on Photosynthesis and Cellular Respiration - Tues Dec 16th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0926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Oxidate</a:t>
            </a:r>
            <a:r>
              <a:rPr lang="en-US" dirty="0" smtClean="0"/>
              <a:t> it or love it”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www.youtube.com/watch?v=VCpNk92uswY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Oxidate</a:t>
            </a:r>
            <a:r>
              <a:rPr lang="en-US" dirty="0" smtClean="0"/>
              <a:t> = lose electrons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91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Glycolysis</a:t>
            </a:r>
            <a:r>
              <a:rPr lang="en-US" sz="4000" dirty="0" smtClean="0"/>
              <a:t> (“to split the sweet”)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8534400" cy="4876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Necessary step </a:t>
            </a:r>
            <a:r>
              <a:rPr lang="en-US" sz="2800" i="1" dirty="0" smtClean="0"/>
              <a:t>before</a:t>
            </a:r>
            <a:r>
              <a:rPr lang="en-US" sz="2800" dirty="0" smtClean="0"/>
              <a:t> aerobic cellular respiration</a:t>
            </a:r>
          </a:p>
          <a:p>
            <a:endParaRPr lang="en-US" sz="1000" dirty="0" smtClean="0"/>
          </a:p>
          <a:p>
            <a:pPr marL="914400" lvl="1" indent="-514350"/>
            <a:r>
              <a:rPr lang="en-US" sz="3600" dirty="0">
                <a:solidFill>
                  <a:schemeClr val="tx1"/>
                </a:solidFill>
              </a:rPr>
              <a:t>Occurs in cytoplasm, no O</a:t>
            </a:r>
            <a:r>
              <a:rPr lang="en-US" sz="3600" baseline="-25000" dirty="0">
                <a:solidFill>
                  <a:schemeClr val="tx1"/>
                </a:solidFill>
              </a:rPr>
              <a:t>2 </a:t>
            </a:r>
            <a:r>
              <a:rPr lang="en-US" sz="3600" dirty="0" smtClean="0">
                <a:solidFill>
                  <a:schemeClr val="tx1"/>
                </a:solidFill>
              </a:rPr>
              <a:t>needed</a:t>
            </a:r>
          </a:p>
          <a:p>
            <a:pPr marL="914400" lvl="1" indent="-514350"/>
            <a:endParaRPr lang="en-US" sz="1000" dirty="0">
              <a:solidFill>
                <a:schemeClr val="tx1"/>
              </a:solidFill>
            </a:endParaRPr>
          </a:p>
          <a:p>
            <a:pPr marL="914400" lvl="1" indent="-514350"/>
            <a:r>
              <a:rPr lang="en-US" sz="3600" b="1" dirty="0">
                <a:solidFill>
                  <a:schemeClr val="tx1"/>
                </a:solidFill>
              </a:rPr>
              <a:t>Glucose</a:t>
            </a:r>
            <a:r>
              <a:rPr lang="en-US" sz="3600" dirty="0">
                <a:solidFill>
                  <a:schemeClr val="tx1"/>
                </a:solidFill>
              </a:rPr>
              <a:t> split into two three-C molecules </a:t>
            </a:r>
            <a:r>
              <a:rPr lang="en-US" sz="3600" dirty="0" smtClean="0">
                <a:solidFill>
                  <a:schemeClr val="tx1"/>
                </a:solidFill>
              </a:rPr>
              <a:t>which are </a:t>
            </a:r>
            <a:r>
              <a:rPr lang="en-US" sz="3600" b="1" dirty="0" smtClean="0">
                <a:solidFill>
                  <a:schemeClr val="tx1"/>
                </a:solidFill>
              </a:rPr>
              <a:t>converted into pyruvate</a:t>
            </a:r>
          </a:p>
          <a:p>
            <a:pPr marL="914400" lvl="1" indent="-514350"/>
            <a:endParaRPr lang="en-US" sz="1050" b="1" dirty="0">
              <a:solidFill>
                <a:schemeClr val="tx1"/>
              </a:solidFill>
            </a:endParaRPr>
          </a:p>
          <a:p>
            <a:pPr marL="914400" lvl="1" indent="-514350"/>
            <a:r>
              <a:rPr lang="en-US" sz="3600" dirty="0" smtClean="0">
                <a:solidFill>
                  <a:schemeClr val="tx1"/>
                </a:solidFill>
              </a:rPr>
              <a:t>Net: </a:t>
            </a:r>
            <a:r>
              <a:rPr lang="en-US" sz="3600" b="1" dirty="0" smtClean="0">
                <a:solidFill>
                  <a:schemeClr val="tx1"/>
                </a:solidFill>
              </a:rPr>
              <a:t>Two </a:t>
            </a:r>
            <a:r>
              <a:rPr lang="en-US" sz="3600" b="1" dirty="0">
                <a:solidFill>
                  <a:schemeClr val="tx1"/>
                </a:solidFill>
              </a:rPr>
              <a:t>molecules of ATP </a:t>
            </a:r>
            <a:r>
              <a:rPr lang="en-US" sz="3600" b="1" dirty="0" smtClean="0">
                <a:solidFill>
                  <a:schemeClr val="tx1"/>
                </a:solidFill>
              </a:rPr>
              <a:t>and two molecules of NADH</a:t>
            </a:r>
            <a:endParaRPr lang="en-US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65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Glycolysis Animation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hlinkClick r:id="rId3"/>
              </a:rPr>
              <a:t>Simple: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www.classzone.com/cz/books/bio_09/resources/htmls/interactive_review/bio_intrev.html</a:t>
            </a:r>
            <a:endParaRPr lang="en-US" dirty="0" smtClean="0"/>
          </a:p>
          <a:p>
            <a:endParaRPr lang="en-US" dirty="0" smtClean="0">
              <a:hlinkClick r:id="rId3"/>
            </a:endParaRPr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Complex: </a:t>
            </a: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://highered.mcgraw-hill.com/sites/0072507470/student_view0/chapter25/animation__how_glycolysis_works.html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88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Cellular Respiration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Krebs Cycle</a:t>
            </a:r>
          </a:p>
          <a:p>
            <a:pPr lvl="2"/>
            <a:r>
              <a:rPr lang="en-US" sz="3300" dirty="0" smtClean="0"/>
              <a:t>NADH and FADH</a:t>
            </a:r>
            <a:r>
              <a:rPr lang="en-US" sz="3300" baseline="-25000" dirty="0" smtClean="0"/>
              <a:t>2</a:t>
            </a:r>
            <a:r>
              <a:rPr lang="en-US" sz="3300" dirty="0" smtClean="0"/>
              <a:t> made to be used in ETC</a:t>
            </a:r>
          </a:p>
          <a:p>
            <a:pPr lvl="2"/>
            <a:endParaRPr lang="en-US" sz="33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Oxidative Phosphorylation: ETC &amp; Chemiosmosis</a:t>
            </a:r>
          </a:p>
          <a:p>
            <a:pPr lvl="2"/>
            <a:r>
              <a:rPr lang="en-US" sz="3300" dirty="0" smtClean="0"/>
              <a:t>ATP made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15387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Krebs/Citric Acid Cycle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371600"/>
            <a:ext cx="8610600" cy="51023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Occurs in matrix (inner space) of mitochondria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sz="3000" i="1" dirty="0" smtClean="0"/>
              <a:t>Before cycle: </a:t>
            </a:r>
            <a:r>
              <a:rPr lang="en-US" sz="3000" dirty="0" smtClean="0"/>
              <a:t>Pyruvate (three-C molecules) split into a two-C molecule and CO</a:t>
            </a:r>
            <a:r>
              <a:rPr lang="en-US" sz="3000" baseline="-25000" dirty="0" smtClean="0"/>
              <a:t>2</a:t>
            </a:r>
            <a:r>
              <a:rPr lang="en-US" sz="3000" dirty="0" smtClean="0"/>
              <a:t> (released as waste)</a:t>
            </a:r>
          </a:p>
          <a:p>
            <a:pPr lvl="2"/>
            <a:r>
              <a:rPr lang="en-US" sz="2400" dirty="0" smtClean="0">
                <a:solidFill>
                  <a:schemeClr val="tx1"/>
                </a:solidFill>
              </a:rPr>
              <a:t>NADH made</a:t>
            </a:r>
          </a:p>
          <a:p>
            <a:pPr lvl="2"/>
            <a:endParaRPr lang="en-US" sz="2400" dirty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Coenzyme A bonds to the two-C molecule to create acetyl CoA</a:t>
            </a:r>
          </a:p>
          <a:p>
            <a:pPr marL="514350" indent="-514350">
              <a:buFont typeface="+mj-lt"/>
              <a:buAutoNum type="arabicPeriod"/>
            </a:pPr>
            <a:endParaRPr lang="en-US" sz="3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000" dirty="0" smtClean="0"/>
              <a:t>Acetyl CoA bonds to a 4-C molecule to create citric acid (six-C)</a:t>
            </a:r>
          </a:p>
        </p:txBody>
      </p:sp>
    </p:spTree>
    <p:extLst>
      <p:ext uri="{BB962C8B-B14F-4D97-AF65-F5344CB8AC3E}">
        <p14:creationId xmlns:p14="http://schemas.microsoft.com/office/powerpoint/2010/main" val="421834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Krebs Cycle cont.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000" dirty="0" smtClean="0"/>
              <a:t>4.  Citric acid (6-C) </a:t>
            </a:r>
            <a:r>
              <a:rPr lang="en-US" sz="3000" dirty="0"/>
              <a:t>broken down</a:t>
            </a:r>
          </a:p>
          <a:p>
            <a:pPr lvl="2"/>
            <a:r>
              <a:rPr lang="en-US" sz="2800" dirty="0"/>
              <a:t>NADH made; CO</a:t>
            </a:r>
            <a:r>
              <a:rPr lang="en-US" sz="2800" baseline="-25000" dirty="0"/>
              <a:t>2 </a:t>
            </a:r>
            <a:r>
              <a:rPr lang="en-US" sz="2800" dirty="0" smtClean="0"/>
              <a:t>released</a:t>
            </a:r>
          </a:p>
          <a:p>
            <a:pPr lvl="2"/>
            <a:endParaRPr lang="en-US" sz="2400" dirty="0"/>
          </a:p>
          <a:p>
            <a:pPr marL="0" indent="0">
              <a:buNone/>
            </a:pPr>
            <a:r>
              <a:rPr lang="en-US" sz="3000" dirty="0" smtClean="0"/>
              <a:t>5.   Five-C </a:t>
            </a:r>
            <a:r>
              <a:rPr lang="en-US" sz="3000" dirty="0"/>
              <a:t>molecule broken down</a:t>
            </a:r>
          </a:p>
          <a:p>
            <a:pPr lvl="2"/>
            <a:r>
              <a:rPr lang="en-US" sz="2800" dirty="0"/>
              <a:t>Four-C molecule, NADH, ATP formed; CO</a:t>
            </a:r>
            <a:r>
              <a:rPr lang="en-US" sz="2800" baseline="-25000" dirty="0"/>
              <a:t>2 </a:t>
            </a:r>
            <a:r>
              <a:rPr lang="en-US" sz="2800" dirty="0" smtClean="0"/>
              <a:t>released</a:t>
            </a:r>
          </a:p>
          <a:p>
            <a:pPr lvl="2"/>
            <a:endParaRPr lang="en-US" sz="2400" dirty="0"/>
          </a:p>
          <a:p>
            <a:pPr marL="0" indent="0">
              <a:buNone/>
            </a:pPr>
            <a:r>
              <a:rPr lang="en-US" sz="3000" dirty="0" smtClean="0"/>
              <a:t>6.   Four-C </a:t>
            </a:r>
            <a:r>
              <a:rPr lang="en-US" sz="3000" dirty="0"/>
              <a:t>molecule rearranged </a:t>
            </a:r>
          </a:p>
          <a:p>
            <a:pPr lvl="2"/>
            <a:r>
              <a:rPr lang="en-US" sz="2400" dirty="0"/>
              <a:t>High energy e-s released; NADH &amp; FADH</a:t>
            </a:r>
            <a:r>
              <a:rPr lang="en-US" sz="2400" baseline="-25000" dirty="0"/>
              <a:t>2</a:t>
            </a:r>
            <a:r>
              <a:rPr lang="en-US" sz="2400" dirty="0"/>
              <a:t> made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19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cdn2.hubspot.net/hub/180166/file-21197814-png/images/krebs-cycle-aerobic-cellular-respiration-0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91" y="0"/>
            <a:ext cx="7362265" cy="6858000"/>
          </a:xfrm>
          <a:prstGeom prst="rect">
            <a:avLst/>
          </a:prstGeom>
          <a:solidFill>
            <a:schemeClr val="accent1"/>
          </a:solidFill>
        </p:spPr>
      </p:pic>
    </p:spTree>
    <p:extLst>
      <p:ext uri="{BB962C8B-B14F-4D97-AF65-F5344CB8AC3E}">
        <p14:creationId xmlns:p14="http://schemas.microsoft.com/office/powerpoint/2010/main" val="179053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Krebs Cycle Animation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http://highered.mcgraw-hill.com/sites/0072507470/student_view0/chapter25/animation__how_the_krebs_cycle_works__quiz_1_.html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37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534400" cy="75895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Oxidative Phosphorylation: Electron Transport Chain and Chemiosmosis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Occurs in inner membrane of mitochondria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Electrons removed from NADH and </a:t>
            </a:r>
            <a:r>
              <a:rPr lang="en-US" dirty="0" smtClean="0"/>
              <a:t>FADH</a:t>
            </a:r>
            <a:r>
              <a:rPr lang="en-US" baseline="-25000" dirty="0" smtClean="0"/>
              <a:t>2 </a:t>
            </a:r>
            <a:r>
              <a:rPr lang="en-US" dirty="0" smtClean="0"/>
              <a:t>and move down ETC</a:t>
            </a:r>
            <a:endParaRPr lang="en-US" baseline="-25000" dirty="0" smtClean="0"/>
          </a:p>
          <a:p>
            <a:pPr marL="514350" indent="-514350">
              <a:buFont typeface="+mj-lt"/>
              <a:buAutoNum type="arabicPeriod"/>
            </a:pPr>
            <a:endParaRPr lang="en-US" baseline="-25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</a:t>
            </a:r>
            <a:r>
              <a:rPr lang="en-US" baseline="30000" dirty="0" smtClean="0"/>
              <a:t>+</a:t>
            </a:r>
            <a:r>
              <a:rPr lang="en-US" dirty="0" smtClean="0"/>
              <a:t> ions transported across membrane inside</a:t>
            </a:r>
          </a:p>
          <a:p>
            <a:pPr lvl="2"/>
            <a:r>
              <a:rPr lang="en-US" sz="2400" dirty="0"/>
              <a:t>Like in </a:t>
            </a:r>
            <a:r>
              <a:rPr lang="en-US" sz="2400" dirty="0" smtClean="0"/>
              <a:t>photosynthesis, energy from e-s moving </a:t>
            </a:r>
            <a:r>
              <a:rPr lang="en-US" sz="2400" dirty="0"/>
              <a:t>through proteins in </a:t>
            </a:r>
            <a:r>
              <a:rPr lang="en-US" sz="2400" dirty="0" smtClean="0"/>
              <a:t>ETC pumps H</a:t>
            </a:r>
            <a:r>
              <a:rPr lang="en-US" sz="2400" baseline="30000" dirty="0"/>
              <a:t>+</a:t>
            </a:r>
            <a:r>
              <a:rPr lang="en-US" sz="2400" dirty="0"/>
              <a:t> </a:t>
            </a:r>
            <a:r>
              <a:rPr lang="en-US" sz="2400" dirty="0" smtClean="0"/>
              <a:t>against </a:t>
            </a:r>
            <a:r>
              <a:rPr lang="en-US" sz="2400" dirty="0"/>
              <a:t>concentration gradient </a:t>
            </a:r>
          </a:p>
          <a:p>
            <a:pPr marL="78867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b="1" dirty="0" smtClean="0"/>
              <a:t>Lots of ATP produced</a:t>
            </a:r>
          </a:p>
          <a:p>
            <a:pPr lvl="2"/>
            <a:r>
              <a:rPr lang="en-US" sz="2400" dirty="0" smtClean="0">
                <a:solidFill>
                  <a:schemeClr val="tx1"/>
                </a:solidFill>
              </a:rPr>
              <a:t>H</a:t>
            </a:r>
            <a:r>
              <a:rPr lang="en-US" sz="2400" baseline="30000" dirty="0" smtClean="0">
                <a:solidFill>
                  <a:schemeClr val="tx1"/>
                </a:solidFill>
              </a:rPr>
              <a:t>+</a:t>
            </a:r>
            <a:r>
              <a:rPr lang="en-US" sz="2400" dirty="0" smtClean="0">
                <a:solidFill>
                  <a:schemeClr val="tx1"/>
                </a:solidFill>
              </a:rPr>
              <a:t> diffusing through ATP synthase creates ATP from ADP, just like in photosynthesis</a:t>
            </a:r>
          </a:p>
          <a:p>
            <a:pPr lvl="2"/>
            <a:endParaRPr lang="en-US" sz="240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Water formed when O</a:t>
            </a:r>
            <a:r>
              <a:rPr lang="en-US" baseline="-25000" dirty="0" smtClean="0"/>
              <a:t>2</a:t>
            </a:r>
            <a:r>
              <a:rPr lang="en-US" dirty="0" smtClean="0"/>
              <a:t> picks up e-s and H</a:t>
            </a:r>
            <a:r>
              <a:rPr lang="en-US" sz="2800" baseline="30000" dirty="0" smtClean="0"/>
              <a:t>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00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Ox Phosphorylation: ETC and </a:t>
            </a:r>
            <a:r>
              <a:rPr lang="en-US" dirty="0" err="1" smtClean="0"/>
              <a:t>Chemio</a:t>
            </a:r>
            <a:r>
              <a:rPr lang="en-US" dirty="0" smtClean="0"/>
              <a:t> Animation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http://highered.mcgraw-hill.com/sites/0072507470/student_view0/chapter25/animation__electron_transport_system_and_atp_synthesis__quiz_1_.html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26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Catalyst</a:t>
            </a:r>
          </a:p>
          <a:p>
            <a:r>
              <a:rPr lang="en-US" dirty="0" smtClean="0"/>
              <a:t>Go over HW</a:t>
            </a:r>
          </a:p>
          <a:p>
            <a:pPr lvl="1"/>
            <a:r>
              <a:rPr lang="en-US" dirty="0"/>
              <a:t>Read Sec </a:t>
            </a:r>
            <a:r>
              <a:rPr lang="en-US" dirty="0" smtClean="0"/>
              <a:t>4.5 (Cellular Respiration details) </a:t>
            </a:r>
            <a:r>
              <a:rPr lang="en-US" dirty="0"/>
              <a:t>and answer questions </a:t>
            </a:r>
            <a:r>
              <a:rPr lang="en-US" dirty="0" smtClean="0"/>
              <a:t>1-5</a:t>
            </a:r>
            <a:endParaRPr lang="en-US" dirty="0"/>
          </a:p>
          <a:p>
            <a:r>
              <a:rPr lang="en-US" dirty="0" smtClean="0"/>
              <a:t>Notes &amp; animations</a:t>
            </a:r>
          </a:p>
          <a:p>
            <a:r>
              <a:rPr lang="en-US" dirty="0" smtClean="0"/>
              <a:t>Worksheet</a:t>
            </a:r>
          </a:p>
          <a:p>
            <a:r>
              <a:rPr lang="en-US" dirty="0" smtClean="0"/>
              <a:t>Complete 4 Square Review</a:t>
            </a:r>
          </a:p>
          <a:p>
            <a:r>
              <a:rPr lang="en-US" dirty="0" smtClean="0"/>
              <a:t>HW tonight</a:t>
            </a:r>
          </a:p>
          <a:p>
            <a:pPr lvl="1"/>
            <a:r>
              <a:rPr lang="en-US" sz="2000" dirty="0" smtClean="0"/>
              <a:t>Watch </a:t>
            </a:r>
            <a:r>
              <a:rPr lang="en-US" sz="2000" dirty="0">
                <a:hlinkClick r:id="rId2"/>
              </a:rPr>
              <a:t>Cellular Respiration: Glycolysis, Krebs cycle, Electron Transport [3D Animation]</a:t>
            </a:r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Exit Slip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2735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What is the main product of cellular respiration?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What is produced by glycolysis?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What is produced in the Krebs Cycle? 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495800"/>
            <a:ext cx="7391400" cy="132343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/>
              <a:t>Homework </a:t>
            </a:r>
          </a:p>
          <a:p>
            <a:pPr algn="ctr"/>
            <a:r>
              <a:rPr lang="en-US" sz="4000" dirty="0" smtClean="0"/>
              <a:t>4-Square Review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522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 4.5 Question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is the role of pyruvate in cellular respiration?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95400" y="24384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Pyruvate, produced by the breakdown of glucose, is needed for the Krebs cycle, which is a part of CR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961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 4.5 Question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2. Describe in your own </a:t>
            </a:r>
            <a:r>
              <a:rPr lang="en-US" dirty="0" smtClean="0"/>
              <a:t>words </a:t>
            </a:r>
            <a:r>
              <a:rPr lang="en-US" dirty="0" smtClean="0"/>
              <a:t>the function of the Krebs cycle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2743200"/>
            <a:ext cx="7239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0000"/>
                </a:solidFill>
              </a:rPr>
              <a:t>Krebs cycle breaks down and extracts energy from C-based molecules and transfers it to energy-carrying molecules NADH and FADH</a:t>
            </a:r>
            <a:r>
              <a:rPr lang="en-US" sz="3200" baseline="-25000" dirty="0" smtClean="0">
                <a:solidFill>
                  <a:srgbClr val="FF0000"/>
                </a:solidFill>
              </a:rPr>
              <a:t>2</a:t>
            </a:r>
            <a:endParaRPr lang="en-US" sz="3200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00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 4.5 Question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Explain the function of electrons, hydrogen ions, and oxygen in the ETC.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34212" y="2743200"/>
            <a:ext cx="7239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0000"/>
                </a:solidFill>
              </a:rPr>
              <a:t>ETC pumps H</a:t>
            </a:r>
            <a:r>
              <a:rPr lang="en-US" sz="3200" baseline="30000" dirty="0" smtClean="0">
                <a:solidFill>
                  <a:srgbClr val="FF0000"/>
                </a:solidFill>
              </a:rPr>
              <a:t>+</a:t>
            </a:r>
            <a:r>
              <a:rPr lang="en-US" sz="3200" dirty="0" smtClean="0">
                <a:solidFill>
                  <a:srgbClr val="FF0000"/>
                </a:solidFill>
              </a:rPr>
              <a:t> across the inner </a:t>
            </a:r>
            <a:r>
              <a:rPr lang="en-US" sz="3200" dirty="0" err="1" smtClean="0">
                <a:solidFill>
                  <a:srgbClr val="FF0000"/>
                </a:solidFill>
              </a:rPr>
              <a:t>mito</a:t>
            </a:r>
            <a:r>
              <a:rPr lang="en-US" sz="3200" dirty="0" smtClean="0">
                <a:solidFill>
                  <a:srgbClr val="FF0000"/>
                </a:solidFill>
              </a:rPr>
              <a:t>. </a:t>
            </a:r>
            <a:r>
              <a:rPr lang="en-US" sz="3200" dirty="0" smtClean="0">
                <a:solidFill>
                  <a:srgbClr val="FF0000"/>
                </a:solidFill>
              </a:rPr>
              <a:t>membrane</a:t>
            </a:r>
            <a:r>
              <a:rPr lang="en-US" sz="3200" dirty="0" smtClean="0">
                <a:solidFill>
                  <a:srgbClr val="FF0000"/>
                </a:solidFill>
              </a:rPr>
              <a:t>. H</a:t>
            </a:r>
            <a:r>
              <a:rPr lang="en-US" sz="3200" baseline="30000" dirty="0" smtClean="0">
                <a:solidFill>
                  <a:srgbClr val="FF0000"/>
                </a:solidFill>
              </a:rPr>
              <a:t>+</a:t>
            </a:r>
            <a:r>
              <a:rPr lang="en-US" sz="3200" dirty="0" smtClean="0">
                <a:solidFill>
                  <a:srgbClr val="FF0000"/>
                </a:solidFill>
              </a:rPr>
              <a:t> then flow through ATP synthase. O</a:t>
            </a:r>
            <a:r>
              <a:rPr lang="en-US" sz="3200" baseline="-250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rgbClr val="FF0000"/>
                </a:solidFill>
              </a:rPr>
              <a:t> picks up e-s and H</a:t>
            </a:r>
            <a:r>
              <a:rPr lang="en-US" sz="3200" baseline="30000" dirty="0" smtClean="0">
                <a:solidFill>
                  <a:srgbClr val="FF0000"/>
                </a:solidFill>
              </a:rPr>
              <a:t>+</a:t>
            </a:r>
            <a:r>
              <a:rPr lang="en-US" sz="3200" dirty="0" smtClean="0">
                <a:solidFill>
                  <a:srgbClr val="FF0000"/>
                </a:solidFill>
              </a:rPr>
              <a:t> so that the ETC can continue to function.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9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 4.5 Question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Describe the </a:t>
            </a:r>
            <a:r>
              <a:rPr lang="en-US" dirty="0" err="1" smtClean="0"/>
              <a:t>sim</a:t>
            </a:r>
            <a:r>
              <a:rPr lang="en-US" dirty="0" smtClean="0"/>
              <a:t>. and diff. </a:t>
            </a:r>
            <a:r>
              <a:rPr lang="en-US" dirty="0" err="1" smtClean="0"/>
              <a:t>btwn</a:t>
            </a:r>
            <a:r>
              <a:rPr lang="en-US" dirty="0" smtClean="0"/>
              <a:t> Krebs and Calvin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1604" y="2286000"/>
            <a:ext cx="8229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/>
              <a:t>Both occur in the interior space of their organelles and both are cycles of chemical </a:t>
            </a:r>
            <a:r>
              <a:rPr lang="en-US" sz="3200" dirty="0" err="1" smtClean="0"/>
              <a:t>rxns</a:t>
            </a:r>
            <a:endParaRPr lang="en-US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u="sng" dirty="0" smtClean="0"/>
              <a:t>Calvin builds</a:t>
            </a:r>
            <a:r>
              <a:rPr lang="en-US" sz="3200" dirty="0" smtClean="0"/>
              <a:t> larger C-based molecules in chloroplasts to store energy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u="sng" dirty="0" smtClean="0"/>
              <a:t>Krebs breaks down</a:t>
            </a:r>
            <a:r>
              <a:rPr lang="en-US" sz="3200" dirty="0" smtClean="0"/>
              <a:t> C-based molecules in the mitochondria to release energy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38091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 4.5 Question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Is oxygen necessary for the production of all ATP in your cells? Why or why not?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6072" y="2819400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olidFill>
                  <a:srgbClr val="FF0000"/>
                </a:solidFill>
              </a:rPr>
              <a:t>No; ATP is also formed during glycolysis which can continue w/o O</a:t>
            </a:r>
            <a:r>
              <a:rPr lang="en-US" sz="3200" baseline="-25000" dirty="0" smtClean="0">
                <a:solidFill>
                  <a:srgbClr val="FF0000"/>
                </a:solidFill>
              </a:rPr>
              <a:t>2</a:t>
            </a:r>
            <a:endParaRPr lang="en-US" sz="3200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16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838200"/>
          </a:xfrm>
          <a:ln>
            <a:miter lim="800000"/>
            <a:headEnd/>
            <a:tailEnd/>
          </a:ln>
          <a:extLst/>
        </p:spPr>
        <p:txBody>
          <a:bodyPr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dirty="0" smtClean="0">
                <a:ea typeface="ＭＳ Ｐゴシック" pitchFamily="-106" charset="-128"/>
              </a:rPr>
              <a:t>Cellular Respiration</a:t>
            </a:r>
            <a:endParaRPr lang="en-US" sz="4800" dirty="0">
              <a:ea typeface="ＭＳ Ｐゴシック" pitchFamily="-106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27418" y="1589881"/>
            <a:ext cx="8915400" cy="4144963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en-US" altLang="en-US" sz="2800" b="1" dirty="0" smtClean="0"/>
              <a:t>C</a:t>
            </a:r>
            <a:r>
              <a:rPr lang="en-US" altLang="en-US" sz="2800" b="1" baseline="-25000" dirty="0" smtClean="0"/>
              <a:t>6</a:t>
            </a:r>
            <a:r>
              <a:rPr lang="en-US" altLang="en-US" sz="2800" b="1" dirty="0" smtClean="0"/>
              <a:t>H</a:t>
            </a:r>
            <a:r>
              <a:rPr lang="en-US" altLang="en-US" sz="2800" b="1" baseline="-25000" dirty="0" smtClean="0"/>
              <a:t>12</a:t>
            </a:r>
            <a:r>
              <a:rPr lang="en-US" altLang="en-US" sz="2800" b="1" dirty="0" smtClean="0"/>
              <a:t>O</a:t>
            </a:r>
            <a:r>
              <a:rPr lang="en-US" altLang="en-US" sz="2800" b="1" baseline="-25000" dirty="0" smtClean="0"/>
              <a:t>6</a:t>
            </a:r>
            <a:r>
              <a:rPr lang="en-US" altLang="en-US" sz="2800" dirty="0" smtClean="0"/>
              <a:t> + </a:t>
            </a:r>
            <a:r>
              <a:rPr lang="en-US" altLang="en-US" sz="2800" b="1" dirty="0" smtClean="0"/>
              <a:t>6</a:t>
            </a:r>
            <a:r>
              <a:rPr lang="en-US" altLang="en-US" sz="2800" dirty="0" smtClean="0"/>
              <a:t> </a:t>
            </a:r>
            <a:r>
              <a:rPr lang="en-US" altLang="en-US" sz="2800" b="1" dirty="0" smtClean="0"/>
              <a:t>O</a:t>
            </a:r>
            <a:r>
              <a:rPr lang="en-US" altLang="en-US" sz="2800" b="1" baseline="-25000" dirty="0" smtClean="0"/>
              <a:t>2</a:t>
            </a:r>
            <a:r>
              <a:rPr lang="en-US" altLang="en-US" sz="2800" b="1" dirty="0" smtClean="0"/>
              <a:t>       </a:t>
            </a:r>
            <a:r>
              <a:rPr lang="en-US" altLang="en-US" sz="2800" b="1" dirty="0" smtClean="0">
                <a:sym typeface="Wingdings" pitchFamily="2" charset="2"/>
              </a:rPr>
              <a:t></a:t>
            </a:r>
            <a:r>
              <a:rPr lang="en-US" altLang="en-US" sz="2800" b="1" dirty="0" smtClean="0"/>
              <a:t>    ATP + 6 CO</a:t>
            </a:r>
            <a:r>
              <a:rPr lang="en-US" altLang="en-US" sz="2800" b="1" baseline="-25000" dirty="0" smtClean="0"/>
              <a:t>2</a:t>
            </a:r>
            <a:r>
              <a:rPr lang="en-US" altLang="en-US" sz="2800" b="1" dirty="0" smtClean="0"/>
              <a:t> + 6 H</a:t>
            </a:r>
            <a:r>
              <a:rPr lang="en-US" altLang="en-US" sz="2800" b="1" baseline="-25000" dirty="0" smtClean="0"/>
              <a:t>2</a:t>
            </a:r>
            <a:r>
              <a:rPr lang="en-US" altLang="en-US" sz="2800" b="1" dirty="0" smtClean="0"/>
              <a:t>O</a:t>
            </a:r>
          </a:p>
        </p:txBody>
      </p:sp>
      <p:sp>
        <p:nvSpPr>
          <p:cNvPr id="4" name="Right Brace 3"/>
          <p:cNvSpPr/>
          <p:nvPr/>
        </p:nvSpPr>
        <p:spPr>
          <a:xfrm rot="5400000">
            <a:off x="1657350" y="1085850"/>
            <a:ext cx="800100" cy="3048000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1181100" y="3124200"/>
            <a:ext cx="1752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1pPr>
            <a:lvl2pPr marL="742950" indent="-28575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2pPr>
            <a:lvl3pPr marL="11430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3pPr>
            <a:lvl4pPr marL="16002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4pPr>
            <a:lvl5pPr marL="20574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9pPr>
          </a:lstStyle>
          <a:p>
            <a:pPr eaLnBrk="1" hangingPunct="1"/>
            <a:r>
              <a:rPr lang="en-US" altLang="en-US" sz="2400" dirty="0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Reactants</a:t>
            </a:r>
          </a:p>
        </p:txBody>
      </p:sp>
      <p:sp>
        <p:nvSpPr>
          <p:cNvPr id="8" name="Right Brace 7"/>
          <p:cNvSpPr/>
          <p:nvPr/>
        </p:nvSpPr>
        <p:spPr>
          <a:xfrm rot="5400000">
            <a:off x="6169422" y="644922"/>
            <a:ext cx="919956" cy="3810000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9223" name="TextBox 8"/>
          <p:cNvSpPr txBox="1">
            <a:spLocks noChangeArrowheads="1"/>
          </p:cNvSpPr>
          <p:nvPr/>
        </p:nvSpPr>
        <p:spPr bwMode="auto">
          <a:xfrm>
            <a:off x="5867400" y="3200400"/>
            <a:ext cx="1752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1pPr>
            <a:lvl2pPr marL="742950" indent="-28575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2pPr>
            <a:lvl3pPr marL="11430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3pPr>
            <a:lvl4pPr marL="16002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4pPr>
            <a:lvl5pPr marL="2057400" indent="-228600" eaLnBrk="0" hangingPunct="0"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006600"/>
                </a:solidFill>
                <a:latin typeface="Comic Sans MS" pitchFamily="66" charset="0"/>
                <a:ea typeface="PMingLiU" pitchFamily="18" charset="-120"/>
              </a:defRPr>
            </a:lvl9pPr>
          </a:lstStyle>
          <a:p>
            <a:pPr eaLnBrk="1" hangingPunct="1"/>
            <a:r>
              <a:rPr lang="en-US" altLang="en-US" sz="2400" dirty="0">
                <a:solidFill>
                  <a:schemeClr val="tx1"/>
                </a:solidFill>
                <a:latin typeface="Arial" pitchFamily="34" charset="0"/>
                <a:ea typeface="MS PGothic" pitchFamily="34" charset="-128"/>
              </a:rPr>
              <a:t>Products</a:t>
            </a:r>
          </a:p>
        </p:txBody>
      </p:sp>
      <p:pic>
        <p:nvPicPr>
          <p:cNvPr id="92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75" y="4510088"/>
            <a:ext cx="3321050" cy="220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2" descr="http://t2.gstatic.com/images?q=tbn:ANd9GcRuCOFCa-BWinAqCda4r_j2OvIxoE68IH_QY-dat5Oh8LhPC7h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484688"/>
            <a:ext cx="3386138" cy="225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79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Cellular Respiration Overview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13648" cy="5026152"/>
          </a:xfrm>
        </p:spPr>
        <p:txBody>
          <a:bodyPr>
            <a:normAutofit/>
          </a:bodyPr>
          <a:lstStyle/>
          <a:p>
            <a:r>
              <a:rPr lang="en-US" sz="3600" dirty="0"/>
              <a:t>Converts  products of photosynthesis (O</a:t>
            </a:r>
            <a:r>
              <a:rPr lang="en-US" sz="3600" baseline="-25000" dirty="0"/>
              <a:t>2</a:t>
            </a:r>
            <a:r>
              <a:rPr lang="en-US" sz="3600" dirty="0"/>
              <a:t> and glucose) into ATP, CO</a:t>
            </a:r>
            <a:r>
              <a:rPr lang="en-US" sz="3600" baseline="-25000" dirty="0"/>
              <a:t>2</a:t>
            </a:r>
            <a:r>
              <a:rPr lang="en-US" sz="3600" dirty="0"/>
              <a:t>, and H</a:t>
            </a:r>
            <a:r>
              <a:rPr lang="en-US" sz="3600" baseline="-25000" dirty="0"/>
              <a:t>2</a:t>
            </a:r>
            <a:r>
              <a:rPr lang="en-US" sz="3600" dirty="0"/>
              <a:t>O </a:t>
            </a:r>
          </a:p>
          <a:p>
            <a:endParaRPr lang="en-US" sz="3600" dirty="0" smtClean="0"/>
          </a:p>
          <a:p>
            <a:r>
              <a:rPr lang="en-US" sz="3600" dirty="0" smtClean="0"/>
              <a:t>Occurs in mitochondria</a:t>
            </a:r>
          </a:p>
          <a:p>
            <a:endParaRPr lang="en-US" sz="3600" dirty="0" smtClean="0"/>
          </a:p>
        </p:txBody>
      </p:sp>
      <p:pic>
        <p:nvPicPr>
          <p:cNvPr id="1026" name="Picture 2" descr="http://0.tqn.com/y/biology/1/S/W/X/mitochondr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495800"/>
            <a:ext cx="2643852" cy="1692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07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2823</TotalTime>
  <Words>667</Words>
  <Application>Microsoft Office PowerPoint</Application>
  <PresentationFormat>On-screen Show (4:3)</PresentationFormat>
  <Paragraphs>115</Paragraphs>
  <Slides>20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ＭＳ Ｐゴシック</vt:lpstr>
      <vt:lpstr>ＭＳ Ｐゴシック</vt:lpstr>
      <vt:lpstr>Arial</vt:lpstr>
      <vt:lpstr>Calibri</vt:lpstr>
      <vt:lpstr>Georgia</vt:lpstr>
      <vt:lpstr>Wingdings</vt:lpstr>
      <vt:lpstr>Wingdings 2</vt:lpstr>
      <vt:lpstr>Civic</vt:lpstr>
      <vt:lpstr>Catalyst</vt:lpstr>
      <vt:lpstr>Agenda</vt:lpstr>
      <vt:lpstr>Sec 4.5 Question 1</vt:lpstr>
      <vt:lpstr>Sec 4.5 Question 2</vt:lpstr>
      <vt:lpstr>Sec 4.5 Question 3</vt:lpstr>
      <vt:lpstr>Sec 4.5 Question 4</vt:lpstr>
      <vt:lpstr>Sec 4.5 Question 5</vt:lpstr>
      <vt:lpstr>Cellular Respiration</vt:lpstr>
      <vt:lpstr>Cellular Respiration Overview</vt:lpstr>
      <vt:lpstr>“Oxidate it or love it”</vt:lpstr>
      <vt:lpstr>Glycolysis (“to split the sweet”)</vt:lpstr>
      <vt:lpstr>Glycolysis Animation</vt:lpstr>
      <vt:lpstr>Cellular Respiration </vt:lpstr>
      <vt:lpstr>Krebs/Citric Acid Cycle</vt:lpstr>
      <vt:lpstr>Krebs Cycle cont. </vt:lpstr>
      <vt:lpstr>PowerPoint Presentation</vt:lpstr>
      <vt:lpstr>Krebs Cycle Animation </vt:lpstr>
      <vt:lpstr>Oxidative Phosphorylation: Electron Transport Chain and Chemiosmosis</vt:lpstr>
      <vt:lpstr>Ox Phosphorylation: ETC and Chemio Animation</vt:lpstr>
      <vt:lpstr>Exit Slip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</dc:creator>
  <cp:lastModifiedBy>Jessica Killingley</cp:lastModifiedBy>
  <cp:revision>38</cp:revision>
  <dcterms:created xsi:type="dcterms:W3CDTF">2013-11-18T03:12:36Z</dcterms:created>
  <dcterms:modified xsi:type="dcterms:W3CDTF">2014-12-09T17:52:37Z</dcterms:modified>
</cp:coreProperties>
</file>